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notesMasterIdLst>
    <p:notesMasterId r:id="rId33"/>
  </p:notesMasterIdLst>
  <p:sldIdLst>
    <p:sldId id="256" r:id="rId2"/>
    <p:sldId id="475" r:id="rId3"/>
    <p:sldId id="462" r:id="rId4"/>
    <p:sldId id="469" r:id="rId5"/>
    <p:sldId id="470" r:id="rId6"/>
    <p:sldId id="471" r:id="rId7"/>
    <p:sldId id="472" r:id="rId8"/>
    <p:sldId id="463" r:id="rId9"/>
    <p:sldId id="464" r:id="rId10"/>
    <p:sldId id="465" r:id="rId11"/>
    <p:sldId id="466" r:id="rId12"/>
    <p:sldId id="473" r:id="rId13"/>
    <p:sldId id="467" r:id="rId14"/>
    <p:sldId id="468" r:id="rId15"/>
    <p:sldId id="474" r:id="rId16"/>
    <p:sldId id="476" r:id="rId17"/>
    <p:sldId id="477" r:id="rId18"/>
    <p:sldId id="478" r:id="rId19"/>
    <p:sldId id="479" r:id="rId20"/>
    <p:sldId id="480" r:id="rId21"/>
    <p:sldId id="481" r:id="rId22"/>
    <p:sldId id="482" r:id="rId23"/>
    <p:sldId id="483" r:id="rId24"/>
    <p:sldId id="484" r:id="rId25"/>
    <p:sldId id="485" r:id="rId26"/>
    <p:sldId id="486" r:id="rId27"/>
    <p:sldId id="487" r:id="rId28"/>
    <p:sldId id="491" r:id="rId29"/>
    <p:sldId id="488" r:id="rId30"/>
    <p:sldId id="489" r:id="rId31"/>
    <p:sldId id="490" r:id="rId32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FF33"/>
    <a:srgbClr val="B576FF"/>
    <a:srgbClr val="23FF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871"/>
    <p:restoredTop sz="94643"/>
  </p:normalViewPr>
  <p:slideViewPr>
    <p:cSldViewPr snapToGrid="0">
      <p:cViewPr varScale="1">
        <p:scale>
          <a:sx n="90" d="100"/>
          <a:sy n="90" d="100"/>
        </p:scale>
        <p:origin x="400" y="2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860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notesMaster" Target="notesMasters/notesMaster1.xml"/><Relationship Id="rId34" Type="http://schemas.openxmlformats.org/officeDocument/2006/relationships/presProps" Target="presProps.xml"/><Relationship Id="rId35" Type="http://schemas.openxmlformats.org/officeDocument/2006/relationships/viewProps" Target="viewProps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744DC2-6A14-4FEE-B9D4-F4CB585A2C73}" type="datetimeFigureOut">
              <a:rPr lang="en-US" smtClean="0"/>
              <a:t>4/9/18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97013" y="1200150"/>
            <a:ext cx="4321175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838" y="4621213"/>
            <a:ext cx="5851525" cy="37798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138456-18B0-4BA7-9DAB-E4C5A74141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0240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138456-18B0-4BA7-9DAB-E4C5A741410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0408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6E62A1-9350-4D61-AB01-81ECB359A964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987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6E62A1-9350-4D61-AB01-81ECB359A964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7241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6E62A1-9350-4D61-AB01-81ECB359A964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7316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6E62A1-9350-4D61-AB01-81ECB359A964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092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6E62A1-9350-4D61-AB01-81ECB359A964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4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6E62A1-9350-4D61-AB01-81ECB359A964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6638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6E62A1-9350-4D61-AB01-81ECB359A964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6919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6E62A1-9350-4D61-AB01-81ECB359A964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9439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6E62A1-9350-4D61-AB01-81ECB359A964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898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6E62A1-9350-4D61-AB01-81ECB359A964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128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6E62A1-9350-4D61-AB01-81ECB359A964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31010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6E62A1-9350-4D61-AB01-81ECB359A964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04042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6E62A1-9350-4D61-AB01-81ECB359A964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2369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6E62A1-9350-4D61-AB01-81ECB359A964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85523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6E62A1-9350-4D61-AB01-81ECB359A964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93713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6E62A1-9350-4D61-AB01-81ECB359A964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94822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6E62A1-9350-4D61-AB01-81ECB359A964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6344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6E62A1-9350-4D61-AB01-81ECB359A964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583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6E62A1-9350-4D61-AB01-81ECB359A964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818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6E62A1-9350-4D61-AB01-81ECB359A964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9507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6E62A1-9350-4D61-AB01-81ECB359A964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8571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6E62A1-9350-4D61-AB01-81ECB359A964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7969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6E62A1-9350-4D61-AB01-81ECB359A964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78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6E62A1-9350-4D61-AB01-81ECB359A964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4045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4/9/18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4/9/18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4/9/18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5628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.png"/><Relationship Id="rId5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.png"/><Relationship Id="rId5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9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5.tif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4.tiff"/><Relationship Id="rId5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4" Type="http://schemas.openxmlformats.org/officeDocument/2006/relationships/image" Target="../media/image27.tiff"/><Relationship Id="rId5" Type="http://schemas.openxmlformats.org/officeDocument/2006/relationships/image" Target="../media/image28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1480" y="770311"/>
            <a:ext cx="7914527" cy="837421"/>
          </a:xfrm>
          <a:noFill/>
        </p:spPr>
        <p:txBody>
          <a:bodyPr>
            <a:normAutofit fontScale="90000"/>
          </a:bodyPr>
          <a:lstStyle/>
          <a:p>
            <a:r>
              <a:rPr lang="en-US" sz="4400" dirty="0"/>
              <a:t>Lab </a:t>
            </a:r>
            <a:r>
              <a:rPr lang="en-US" sz="4400" dirty="0" smtClean="0"/>
              <a:t>12: Introduction to </a:t>
            </a:r>
            <a:r>
              <a:rPr lang="en-US" sz="4400" dirty="0" err="1" smtClean="0"/>
              <a:t>RADseq</a:t>
            </a:r>
            <a:r>
              <a:rPr lang="en-US" sz="4400" dirty="0" smtClean="0"/>
              <a:t> data</a:t>
            </a:r>
            <a:endParaRPr lang="en-US" sz="4400" dirty="0"/>
          </a:p>
        </p:txBody>
      </p:sp>
      <p:sp>
        <p:nvSpPr>
          <p:cNvPr id="4" name="Title 1">
            <a:extLst>
              <a:ext uri="{FF2B5EF4-FFF2-40B4-BE49-F238E27FC236}">
                <a16:creationId xmlns="" xmlns:a16="http://schemas.microsoft.com/office/drawing/2014/main" id="{88261287-156E-364E-84B7-A6E15DF78EA4}"/>
              </a:ext>
            </a:extLst>
          </p:cNvPr>
          <p:cNvSpPr txBox="1">
            <a:spLocks/>
          </p:cNvSpPr>
          <p:nvPr/>
        </p:nvSpPr>
        <p:spPr>
          <a:xfrm>
            <a:off x="2169764" y="1628976"/>
            <a:ext cx="4910176" cy="470899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 fontScale="70000" lnSpcReduction="20000"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BIOL4174/5174 Conservation Genetics Spring 2018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85775" y="23717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 descr="ddRAD_summary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1301" y="2556391"/>
            <a:ext cx="5214884" cy="3764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624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63166" y="918308"/>
            <a:ext cx="5978528" cy="994172"/>
          </a:xfrm>
        </p:spPr>
        <p:txBody>
          <a:bodyPr/>
          <a:lstStyle/>
          <a:p>
            <a:r>
              <a:rPr lang="en-US" sz="2700" dirty="0"/>
              <a:t>3. Size selection of digested fragments</a:t>
            </a:r>
          </a:p>
        </p:txBody>
      </p:sp>
      <p:pic>
        <p:nvPicPr>
          <p:cNvPr id="4" name="Picture 3" descr="size_selectio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2479" y="2001954"/>
            <a:ext cx="4621149" cy="372286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7577" y="3741891"/>
            <a:ext cx="2057400" cy="1453392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709669" y="69131"/>
            <a:ext cx="7886700" cy="7023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 smtClean="0"/>
              <a:t>Double-digest </a:t>
            </a:r>
            <a:r>
              <a:rPr lang="en-US" sz="3200" dirty="0" err="1" smtClean="0"/>
              <a:t>RADseq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26262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2635" y="872520"/>
            <a:ext cx="6199877" cy="994172"/>
          </a:xfrm>
        </p:spPr>
        <p:txBody>
          <a:bodyPr/>
          <a:lstStyle/>
          <a:p>
            <a:r>
              <a:rPr lang="en-US" sz="2700" dirty="0"/>
              <a:t>3. Size selection of digested fragments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67928" y="3062706"/>
            <a:ext cx="2154535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/>
              <a:t>Size range manipulated to target specific # of loci</a:t>
            </a:r>
            <a:endParaRPr lang="en-US" sz="2700" dirty="0"/>
          </a:p>
        </p:txBody>
      </p:sp>
      <p:pic>
        <p:nvPicPr>
          <p:cNvPr id="3" name="Picture 2" descr="33.png"/>
          <p:cNvPicPr>
            <a:picLocks noChangeAspect="1"/>
          </p:cNvPicPr>
          <p:nvPr/>
        </p:nvPicPr>
        <p:blipFill>
          <a:blip r:embed="rId3"/>
          <a:srcRect l="570" t="-386" r="1"/>
          <a:stretch>
            <a:fillRect/>
          </a:stretch>
        </p:blipFill>
        <p:spPr>
          <a:xfrm>
            <a:off x="2537859" y="1868413"/>
            <a:ext cx="3992476" cy="3968042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709669" y="69131"/>
            <a:ext cx="7886700" cy="7023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 smtClean="0"/>
              <a:t>Double-digest </a:t>
            </a:r>
            <a:r>
              <a:rPr lang="en-US" sz="3200" dirty="0" err="1" smtClean="0"/>
              <a:t>RADseq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80142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2635" y="872520"/>
            <a:ext cx="6199877" cy="994172"/>
          </a:xfrm>
        </p:spPr>
        <p:txBody>
          <a:bodyPr/>
          <a:lstStyle/>
          <a:p>
            <a:r>
              <a:rPr lang="en-US" sz="2700" dirty="0"/>
              <a:t>3. Size selection of digested fragments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67928" y="3062706"/>
            <a:ext cx="2154535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/>
              <a:t>Size range manipulated to target specific # of loci</a:t>
            </a:r>
            <a:endParaRPr lang="en-US" sz="2700" dirty="0"/>
          </a:p>
        </p:txBody>
      </p:sp>
      <p:pic>
        <p:nvPicPr>
          <p:cNvPr id="3" name="Picture 2" descr="33.png"/>
          <p:cNvPicPr>
            <a:picLocks noChangeAspect="1"/>
          </p:cNvPicPr>
          <p:nvPr/>
        </p:nvPicPr>
        <p:blipFill>
          <a:blip r:embed="rId3"/>
          <a:srcRect l="570" t="-386" r="1"/>
          <a:stretch>
            <a:fillRect/>
          </a:stretch>
        </p:blipFill>
        <p:spPr>
          <a:xfrm>
            <a:off x="2537859" y="1868413"/>
            <a:ext cx="3992476" cy="3968042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709669" y="69131"/>
            <a:ext cx="7886700" cy="7023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 smtClean="0"/>
              <a:t>Double-digest </a:t>
            </a:r>
            <a:r>
              <a:rPr lang="en-US" sz="3200" dirty="0" err="1" smtClean="0"/>
              <a:t>RADseq</a:t>
            </a:r>
            <a:endParaRPr lang="en-US" sz="3200" dirty="0"/>
          </a:p>
        </p:txBody>
      </p:sp>
      <p:sp>
        <p:nvSpPr>
          <p:cNvPr id="4" name="Rectangle 3"/>
          <p:cNvSpPr/>
          <p:nvPr/>
        </p:nvSpPr>
        <p:spPr>
          <a:xfrm>
            <a:off x="3871911" y="3600450"/>
            <a:ext cx="371476" cy="181451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287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43253" y="941202"/>
            <a:ext cx="6199877" cy="994172"/>
          </a:xfrm>
        </p:spPr>
        <p:txBody>
          <a:bodyPr/>
          <a:lstStyle/>
          <a:p>
            <a:r>
              <a:rPr lang="en-US" sz="2700" dirty="0"/>
              <a:t>4. Adaptor extension by PCR</a:t>
            </a:r>
          </a:p>
        </p:txBody>
      </p:sp>
      <p:pic>
        <p:nvPicPr>
          <p:cNvPr id="4" name="Picture 3" descr="adapter-extensio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400" y="3917412"/>
            <a:ext cx="8258070" cy="1539280"/>
          </a:xfrm>
          <a:prstGeom prst="rect">
            <a:avLst/>
          </a:prstGeom>
        </p:spPr>
      </p:pic>
      <p:pic>
        <p:nvPicPr>
          <p:cNvPr id="8" name="Picture 7" descr="ddRAD_summary.png"/>
          <p:cNvPicPr>
            <a:picLocks noChangeAspect="1"/>
          </p:cNvPicPr>
          <p:nvPr/>
        </p:nvPicPr>
        <p:blipFill>
          <a:blip r:embed="rId4"/>
          <a:srcRect l="44005" t="59142" r="45160" b="26456"/>
          <a:stretch>
            <a:fillRect/>
          </a:stretch>
        </p:blipFill>
        <p:spPr>
          <a:xfrm>
            <a:off x="4289598" y="3482427"/>
            <a:ext cx="565010" cy="542103"/>
          </a:xfrm>
          <a:prstGeom prst="rect">
            <a:avLst/>
          </a:prstGeom>
        </p:spPr>
      </p:pic>
      <p:pic>
        <p:nvPicPr>
          <p:cNvPr id="3" name="Picture 2" descr="pre_PCR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954" y="2277617"/>
            <a:ext cx="8331962" cy="1184241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709669" y="69131"/>
            <a:ext cx="7886700" cy="7023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 smtClean="0"/>
              <a:t>Double-digest </a:t>
            </a:r>
            <a:r>
              <a:rPr lang="en-US" sz="3200" dirty="0" err="1" smtClean="0"/>
              <a:t>RADseq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8779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65263" y="1017515"/>
            <a:ext cx="2077916" cy="994172"/>
          </a:xfrm>
        </p:spPr>
        <p:txBody>
          <a:bodyPr/>
          <a:lstStyle/>
          <a:p>
            <a:r>
              <a:rPr lang="en-US" sz="2700" dirty="0"/>
              <a:t>Final library</a:t>
            </a:r>
          </a:p>
        </p:txBody>
      </p:sp>
      <p:pic>
        <p:nvPicPr>
          <p:cNvPr id="4" name="Picture 3" descr="adapter-extensio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011" y="2131686"/>
            <a:ext cx="8258070" cy="1539280"/>
          </a:xfrm>
          <a:prstGeom prst="rect">
            <a:avLst/>
          </a:prstGeom>
        </p:spPr>
      </p:pic>
      <p:pic>
        <p:nvPicPr>
          <p:cNvPr id="7" name="Picture 6" descr="ddRAD_summary.png"/>
          <p:cNvPicPr>
            <a:picLocks noChangeAspect="1"/>
          </p:cNvPicPr>
          <p:nvPr/>
        </p:nvPicPr>
        <p:blipFill>
          <a:blip r:embed="rId4"/>
          <a:srcRect l="44005" t="59142" r="45160" b="26456"/>
          <a:stretch>
            <a:fillRect/>
          </a:stretch>
        </p:blipFill>
        <p:spPr>
          <a:xfrm>
            <a:off x="4259067" y="3436639"/>
            <a:ext cx="565010" cy="54210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88161" y="4192138"/>
            <a:ext cx="2011514" cy="1508636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6056631" y="4109957"/>
            <a:ext cx="2353866" cy="117042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/>
              <a:t>P5-P5 and P7-P7 fragments fail bridge amplification and are not sequenced</a:t>
            </a:r>
            <a:endParaRPr lang="en-US" sz="2700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709669" y="69131"/>
            <a:ext cx="7886700" cy="7023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 smtClean="0"/>
              <a:t>Double-digest </a:t>
            </a:r>
            <a:r>
              <a:rPr lang="en-US" sz="3200" dirty="0" err="1" smtClean="0"/>
              <a:t>RADseq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406017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709669" y="69131"/>
            <a:ext cx="7886700" cy="7023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 smtClean="0"/>
              <a:t>Illumina Sequencing</a:t>
            </a:r>
            <a:endParaRPr lang="en-US" sz="3200" dirty="0"/>
          </a:p>
        </p:txBody>
      </p:sp>
      <p:sp>
        <p:nvSpPr>
          <p:cNvPr id="9" name="Rectangle 8"/>
          <p:cNvSpPr/>
          <p:nvPr/>
        </p:nvSpPr>
        <p:spPr>
          <a:xfrm>
            <a:off x="1104928" y="2743201"/>
            <a:ext cx="709618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https://</a:t>
            </a:r>
            <a:r>
              <a:rPr lang="en-US" sz="3200" dirty="0" err="1"/>
              <a:t>www.youtube.com</a:t>
            </a:r>
            <a:r>
              <a:rPr lang="en-US" sz="3200" dirty="0"/>
              <a:t>/</a:t>
            </a:r>
            <a:r>
              <a:rPr lang="en-US" sz="3200" dirty="0" err="1"/>
              <a:t>watch?time_continue</a:t>
            </a:r>
            <a:r>
              <a:rPr lang="en-US" sz="3200" dirty="0"/>
              <a:t>=1&amp;v=fCd6B5HRaZ8</a:t>
            </a:r>
          </a:p>
        </p:txBody>
      </p:sp>
    </p:spTree>
    <p:extLst>
      <p:ext uri="{BB962C8B-B14F-4D97-AF65-F5344CB8AC3E}">
        <p14:creationId xmlns:p14="http://schemas.microsoft.com/office/powerpoint/2010/main" val="1443502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279400" y="75121"/>
            <a:ext cx="8686800" cy="7023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 smtClean="0"/>
              <a:t>Error increases with cycle number</a:t>
            </a:r>
            <a:endParaRPr lang="en-US" sz="4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237" y="777515"/>
            <a:ext cx="7758586" cy="543754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929063" y="2443163"/>
            <a:ext cx="4786312" cy="3771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901337" y="2166938"/>
            <a:ext cx="799626" cy="8048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473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279400" y="75121"/>
            <a:ext cx="8686800" cy="7023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 smtClean="0"/>
              <a:t>Error increases with cycle number</a:t>
            </a:r>
            <a:endParaRPr lang="en-US" sz="4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237" y="777515"/>
            <a:ext cx="7758586" cy="543754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929063" y="4271963"/>
            <a:ext cx="4786312" cy="1943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972775" y="3869532"/>
            <a:ext cx="799626" cy="8048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982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279400" y="75121"/>
            <a:ext cx="8686800" cy="7023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 smtClean="0"/>
              <a:t>Error increases with cycle number</a:t>
            </a:r>
            <a:endParaRPr lang="en-US" sz="4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237" y="777515"/>
            <a:ext cx="7758586" cy="5437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174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279400" y="75121"/>
            <a:ext cx="8686800" cy="7023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 smtClean="0"/>
              <a:t>Error increases with cycle number</a:t>
            </a:r>
            <a:endParaRPr lang="en-US" sz="4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562" y="1376963"/>
            <a:ext cx="8372475" cy="357464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329837" y="1126331"/>
            <a:ext cx="899638" cy="10739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153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849312"/>
          </a:xfrm>
        </p:spPr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00188"/>
            <a:ext cx="7886700" cy="4676775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NGS- why reduced-representation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Targeted enrichment vs </a:t>
            </a:r>
            <a:r>
              <a:rPr lang="en-US" dirty="0" err="1" smtClean="0"/>
              <a:t>RADseq</a:t>
            </a:r>
            <a:endParaRPr lang="en-US" dirty="0" smtClean="0"/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Overview of </a:t>
            </a:r>
            <a:r>
              <a:rPr lang="en-US" dirty="0" err="1" smtClean="0"/>
              <a:t>ddRAD</a:t>
            </a:r>
            <a:r>
              <a:rPr lang="en-US" dirty="0" smtClean="0"/>
              <a:t>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Overview of Illumina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Potential problems:</a:t>
            </a:r>
          </a:p>
          <a:p>
            <a:pPr marL="800100" lvl="1" indent="-457200">
              <a:buFont typeface="+mj-lt"/>
              <a:buAutoNum type="arabicPeriod"/>
            </a:pPr>
            <a:r>
              <a:rPr lang="en-US" dirty="0" err="1" smtClean="0"/>
              <a:t>Overclustering</a:t>
            </a:r>
            <a:r>
              <a:rPr lang="en-US" dirty="0" smtClean="0"/>
              <a:t> </a:t>
            </a:r>
          </a:p>
          <a:p>
            <a:pPr marL="800100" lvl="1" indent="-457200">
              <a:buFont typeface="+mj-lt"/>
              <a:buAutoNum type="arabicPeriod"/>
            </a:pPr>
            <a:r>
              <a:rPr lang="en-US" dirty="0" smtClean="0"/>
              <a:t>Conflicting fluorescence within clusters </a:t>
            </a:r>
          </a:p>
          <a:p>
            <a:pPr marL="800100" lvl="1" indent="-457200">
              <a:buFont typeface="+mj-lt"/>
              <a:buAutoNum type="arabicPeriod"/>
            </a:pPr>
            <a:r>
              <a:rPr lang="en-US" dirty="0" smtClean="0"/>
              <a:t>Evaluating in FASTQC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Assembling </a:t>
            </a:r>
            <a:r>
              <a:rPr lang="en-US" dirty="0" err="1" smtClean="0"/>
              <a:t>RADseq</a:t>
            </a:r>
            <a:r>
              <a:rPr lang="en-US" dirty="0" smtClean="0"/>
              <a:t> data: </a:t>
            </a:r>
            <a:r>
              <a:rPr lang="en-US" dirty="0" err="1" smtClean="0"/>
              <a:t>ipyrad</a:t>
            </a:r>
            <a:r>
              <a:rPr lang="en-US" dirty="0" smtClean="0"/>
              <a:t> </a:t>
            </a:r>
          </a:p>
          <a:p>
            <a:pPr marL="800100" lvl="1" indent="-457200">
              <a:buFont typeface="+mj-lt"/>
              <a:buAutoNum type="arabicPeriod"/>
            </a:pPr>
            <a:r>
              <a:rPr lang="en-US" dirty="0" smtClean="0"/>
              <a:t>Quality filtering </a:t>
            </a:r>
          </a:p>
          <a:p>
            <a:pPr marL="800100" lvl="1" indent="-457200">
              <a:buFont typeface="+mj-lt"/>
              <a:buAutoNum type="arabicPeriod"/>
            </a:pPr>
            <a:r>
              <a:rPr lang="en-US" dirty="0" smtClean="0"/>
              <a:t>Clustering within individuals </a:t>
            </a:r>
          </a:p>
          <a:p>
            <a:pPr marL="800100" lvl="1" indent="-457200">
              <a:buFont typeface="+mj-lt"/>
              <a:buAutoNum type="arabicPeriod"/>
            </a:pPr>
            <a:r>
              <a:rPr lang="en-US" dirty="0" smtClean="0"/>
              <a:t>Catalog generation </a:t>
            </a:r>
          </a:p>
          <a:p>
            <a:pPr marL="800100" lvl="1" indent="-457200">
              <a:buFont typeface="+mj-lt"/>
              <a:buAutoNum type="arabicPeriod"/>
            </a:pPr>
            <a:r>
              <a:rPr lang="en-US" dirty="0" smtClean="0"/>
              <a:t>Clustering among individuals </a:t>
            </a:r>
          </a:p>
          <a:p>
            <a:pPr marL="800100" lvl="1" indent="-457200">
              <a:buFont typeface="+mj-lt"/>
              <a:buAutoNum type="arabicPeriod"/>
            </a:pPr>
            <a:r>
              <a:rPr lang="en-US" dirty="0" smtClean="0"/>
              <a:t>Etc.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08125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279400" y="75121"/>
            <a:ext cx="8686800" cy="7023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 smtClean="0"/>
              <a:t>Error increases with cycle number</a:t>
            </a:r>
            <a:endParaRPr lang="en-US" sz="4000" dirty="0"/>
          </a:p>
        </p:txBody>
      </p:sp>
      <p:sp>
        <p:nvSpPr>
          <p:cNvPr id="5" name="Rectangle 4"/>
          <p:cNvSpPr/>
          <p:nvPr/>
        </p:nvSpPr>
        <p:spPr>
          <a:xfrm>
            <a:off x="6329837" y="1126331"/>
            <a:ext cx="899638" cy="10739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7324" y="865006"/>
            <a:ext cx="6615113" cy="4961335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 rot="16200000">
            <a:off x="-1773771" y="2994758"/>
            <a:ext cx="5478660" cy="7023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 smtClean="0"/>
              <a:t>“</a:t>
            </a:r>
            <a:r>
              <a:rPr lang="en-US" sz="3200" smtClean="0"/>
              <a:t>Quality Score” (Confidence)</a:t>
            </a:r>
            <a:endParaRPr lang="en-US" sz="3200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2025550" y="5734088"/>
            <a:ext cx="5478660" cy="7023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 smtClean="0"/>
              <a:t>Position in read (base #)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553594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279400" y="75121"/>
            <a:ext cx="8686800" cy="7023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 smtClean="0"/>
              <a:t>Reporting confidence: </a:t>
            </a:r>
            <a:r>
              <a:rPr lang="en-US" sz="4000" dirty="0" err="1" smtClean="0"/>
              <a:t>FastQ</a:t>
            </a:r>
            <a:r>
              <a:rPr lang="en-US" sz="4000" dirty="0" smtClean="0"/>
              <a:t> Format</a:t>
            </a:r>
            <a:endParaRPr lang="en-US" sz="4000" dirty="0"/>
          </a:p>
        </p:txBody>
      </p:sp>
      <p:sp>
        <p:nvSpPr>
          <p:cNvPr id="5" name="Rectangle 4"/>
          <p:cNvSpPr/>
          <p:nvPr/>
        </p:nvSpPr>
        <p:spPr>
          <a:xfrm>
            <a:off x="6329837" y="1126331"/>
            <a:ext cx="899638" cy="10739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7000" y="912019"/>
            <a:ext cx="6675438" cy="3754179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171526" y="4529313"/>
            <a:ext cx="7126386" cy="7023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 smtClean="0"/>
              <a:t>One of </a:t>
            </a:r>
            <a:r>
              <a:rPr lang="en-US" sz="3200" smtClean="0"/>
              <a:t>these 4-line blocks for each read!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241778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279400" y="75121"/>
            <a:ext cx="8686800" cy="7023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 smtClean="0"/>
              <a:t>Illumina cluster delimitation</a:t>
            </a:r>
            <a:endParaRPr lang="en-US" sz="4000" dirty="0"/>
          </a:p>
        </p:txBody>
      </p:sp>
      <p:sp>
        <p:nvSpPr>
          <p:cNvPr id="5" name="Rectangle 4"/>
          <p:cNvSpPr/>
          <p:nvPr/>
        </p:nvSpPr>
        <p:spPr>
          <a:xfrm>
            <a:off x="6329837" y="1126331"/>
            <a:ext cx="899638" cy="10739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00" y="981075"/>
            <a:ext cx="8407400" cy="2895600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800051" y="3876674"/>
            <a:ext cx="7126386" cy="19669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 smtClean="0"/>
              <a:t>Illumina uses an algorithm to look at patterns of fluorescence in the first ~11 bases to ‘find’ clusters (</a:t>
            </a:r>
            <a:r>
              <a:rPr lang="en-US" sz="3200" u="sng" dirty="0" smtClean="0"/>
              <a:t>representing copies of the same template fragment</a:t>
            </a:r>
            <a:r>
              <a:rPr lang="en-US" sz="3200" dirty="0" smtClean="0"/>
              <a:t>)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721322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279400" y="75121"/>
            <a:ext cx="8686800" cy="7023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 smtClean="0"/>
              <a:t>Illumina cluster delimitation</a:t>
            </a:r>
            <a:endParaRPr lang="en-US" sz="4000" dirty="0"/>
          </a:p>
        </p:txBody>
      </p:sp>
      <p:sp>
        <p:nvSpPr>
          <p:cNvPr id="5" name="Rectangle 4"/>
          <p:cNvSpPr/>
          <p:nvPr/>
        </p:nvSpPr>
        <p:spPr>
          <a:xfrm>
            <a:off x="6329837" y="1126331"/>
            <a:ext cx="899638" cy="10739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800051" y="3876674"/>
            <a:ext cx="7126386" cy="19669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 smtClean="0"/>
              <a:t>If the </a:t>
            </a:r>
            <a:r>
              <a:rPr lang="en-US" sz="3200" dirty="0" err="1" smtClean="0"/>
              <a:t>flowcell</a:t>
            </a:r>
            <a:r>
              <a:rPr lang="en-US" sz="3200" dirty="0" smtClean="0"/>
              <a:t> is loaded with too much library, clusters can overlap, confusing the algorithm. </a:t>
            </a:r>
            <a:r>
              <a:rPr lang="en-US" sz="3200" u="sng" dirty="0" smtClean="0"/>
              <a:t>This results in many low-confidence base-calls.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400" y="1063265"/>
            <a:ext cx="8610600" cy="278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280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279400" y="75121"/>
            <a:ext cx="8686800" cy="7023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 smtClean="0"/>
              <a:t>Illumina cluster delimitation</a:t>
            </a:r>
            <a:endParaRPr lang="en-US" sz="4000" dirty="0"/>
          </a:p>
        </p:txBody>
      </p:sp>
      <p:sp>
        <p:nvSpPr>
          <p:cNvPr id="5" name="Rectangle 4"/>
          <p:cNvSpPr/>
          <p:nvPr/>
        </p:nvSpPr>
        <p:spPr>
          <a:xfrm>
            <a:off x="6329837" y="1126331"/>
            <a:ext cx="899638" cy="10739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800051" y="3876674"/>
            <a:ext cx="7126386" cy="19669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 smtClean="0"/>
              <a:t>Loading too little library leads to inefficient use of ‘</a:t>
            </a:r>
            <a:r>
              <a:rPr lang="en-US" sz="3200" dirty="0" err="1" smtClean="0"/>
              <a:t>flowcell</a:t>
            </a:r>
            <a:r>
              <a:rPr lang="en-US" sz="3200" dirty="0" smtClean="0"/>
              <a:t> space’, which means less data (and wasted $$)</a:t>
            </a:r>
            <a:endParaRPr lang="en-US" sz="3200" u="sng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600" y="1145815"/>
            <a:ext cx="8534400" cy="261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931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279400" y="75121"/>
            <a:ext cx="8686800" cy="7023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 smtClean="0"/>
              <a:t>Illumina cluster delimitation</a:t>
            </a:r>
            <a:endParaRPr lang="en-US" sz="4000" dirty="0"/>
          </a:p>
        </p:txBody>
      </p:sp>
      <p:sp>
        <p:nvSpPr>
          <p:cNvPr id="5" name="Rectangle 4"/>
          <p:cNvSpPr/>
          <p:nvPr/>
        </p:nvSpPr>
        <p:spPr>
          <a:xfrm>
            <a:off x="6329837" y="1126331"/>
            <a:ext cx="899638" cy="10739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1059607" y="3876673"/>
            <a:ext cx="7126386" cy="19669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 smtClean="0"/>
              <a:t>Optimal cluster density requires QC before loading. Generally, the facility will use quantitative PCR (qPCR) to estimate proportion of DNA which is sequence-able</a:t>
            </a:r>
            <a:endParaRPr lang="en-US" sz="32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7226" y="983727"/>
            <a:ext cx="7372350" cy="2686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685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279400" y="75121"/>
            <a:ext cx="8686800" cy="7023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 smtClean="0"/>
              <a:t>Illumina cluster delimitation</a:t>
            </a:r>
            <a:endParaRPr lang="en-US" sz="4000" dirty="0"/>
          </a:p>
        </p:txBody>
      </p:sp>
      <p:sp>
        <p:nvSpPr>
          <p:cNvPr id="5" name="Rectangle 4"/>
          <p:cNvSpPr/>
          <p:nvPr/>
        </p:nvSpPr>
        <p:spPr>
          <a:xfrm>
            <a:off x="6329837" y="1126331"/>
            <a:ext cx="899638" cy="10739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279400" y="4084202"/>
            <a:ext cx="8185993" cy="19669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 smtClean="0"/>
              <a:t>When the library is </a:t>
            </a:r>
            <a:r>
              <a:rPr lang="en-US" sz="3200" b="1" dirty="0" smtClean="0"/>
              <a:t>low-diversity</a:t>
            </a:r>
            <a:r>
              <a:rPr lang="en-US" sz="3200" dirty="0" smtClean="0"/>
              <a:t>, the algorithm can also have a hard time delimiting clusters. The solution is to add (or ‘spike-in’) high diversity DNA like </a:t>
            </a:r>
            <a:r>
              <a:rPr lang="en-US" sz="3200" dirty="0" err="1" smtClean="0"/>
              <a:t>PhiX</a:t>
            </a:r>
            <a:r>
              <a:rPr lang="en-US" sz="3200" dirty="0" smtClean="0"/>
              <a:t> viral DNA, which then hast to be removed </a:t>
            </a:r>
            <a:r>
              <a:rPr lang="en-US" sz="3200" dirty="0" err="1" smtClean="0"/>
              <a:t>bioinformatically</a:t>
            </a:r>
            <a:endParaRPr lang="en-US" sz="3200" dirty="0" smtClean="0"/>
          </a:p>
          <a:p>
            <a:pPr algn="ctr"/>
            <a:endParaRPr lang="en-US" sz="3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050" y="854074"/>
            <a:ext cx="8445500" cy="269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536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279400" y="75121"/>
            <a:ext cx="8686800" cy="7023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 smtClean="0"/>
              <a:t>Examining per-tile quality in </a:t>
            </a:r>
            <a:r>
              <a:rPr lang="en-US" sz="4000" dirty="0" err="1" smtClean="0"/>
              <a:t>FastQC</a:t>
            </a:r>
            <a:endParaRPr lang="en-US" sz="4000" dirty="0"/>
          </a:p>
        </p:txBody>
      </p:sp>
      <p:sp>
        <p:nvSpPr>
          <p:cNvPr id="5" name="Rectangle 4"/>
          <p:cNvSpPr/>
          <p:nvPr/>
        </p:nvSpPr>
        <p:spPr>
          <a:xfrm>
            <a:off x="6329837" y="1126331"/>
            <a:ext cx="899638" cy="10739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3825" y="914398"/>
            <a:ext cx="6457950" cy="4843463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 rot="16200000">
            <a:off x="-1773771" y="2994758"/>
            <a:ext cx="5478660" cy="7023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 smtClean="0"/>
              <a:t>Position in </a:t>
            </a:r>
            <a:r>
              <a:rPr lang="en-US" sz="3200" dirty="0" err="1" smtClean="0"/>
              <a:t>flowcell</a:t>
            </a:r>
            <a:r>
              <a:rPr lang="en-US" sz="3200" dirty="0" smtClean="0"/>
              <a:t> lane</a:t>
            </a:r>
            <a:endParaRPr lang="en-US" sz="3200" dirty="0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2025550" y="5734088"/>
            <a:ext cx="5478660" cy="7023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 smtClean="0"/>
              <a:t>Position in read (base #)</a:t>
            </a:r>
            <a:endParaRPr lang="en-US" sz="3200" dirty="0"/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5763779" y="708125"/>
            <a:ext cx="3202421" cy="56264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smtClean="0">
                <a:solidFill>
                  <a:srgbClr val="FF0000"/>
                </a:solidFill>
              </a:rPr>
              <a:t>RED = BAD</a:t>
            </a:r>
            <a:endParaRPr lang="en-US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4155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265113" y="203708"/>
            <a:ext cx="8686800" cy="7023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 smtClean="0"/>
              <a:t>Assembling </a:t>
            </a:r>
            <a:r>
              <a:rPr lang="en-US" sz="4000" dirty="0" err="1" smtClean="0"/>
              <a:t>RADseq</a:t>
            </a:r>
            <a:r>
              <a:rPr lang="en-US" sz="4000" dirty="0" smtClean="0"/>
              <a:t> data</a:t>
            </a:r>
            <a:endParaRPr lang="en-US" sz="4000" dirty="0"/>
          </a:p>
        </p:txBody>
      </p:sp>
      <p:sp>
        <p:nvSpPr>
          <p:cNvPr id="5" name="Rectangle 4"/>
          <p:cNvSpPr/>
          <p:nvPr/>
        </p:nvSpPr>
        <p:spPr>
          <a:xfrm>
            <a:off x="6329837" y="1126331"/>
            <a:ext cx="899638" cy="10739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627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293688" y="348369"/>
            <a:ext cx="8686800" cy="7023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 smtClean="0"/>
              <a:t>A note on dealing with NGS data</a:t>
            </a:r>
            <a:endParaRPr lang="en-US" sz="4000" dirty="0"/>
          </a:p>
        </p:txBody>
      </p:sp>
      <p:sp>
        <p:nvSpPr>
          <p:cNvPr id="5" name="Rectangle 4"/>
          <p:cNvSpPr/>
          <p:nvPr/>
        </p:nvSpPr>
        <p:spPr>
          <a:xfrm>
            <a:off x="6329837" y="1126331"/>
            <a:ext cx="899638" cy="10739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547688" y="1906188"/>
            <a:ext cx="8178800" cy="29801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/>
              <a:t>The field is moving fast</a:t>
            </a:r>
            <a:r>
              <a:rPr lang="mr-IN" sz="3200" dirty="0" smtClean="0"/>
              <a:t>…</a:t>
            </a:r>
            <a:r>
              <a:rPr lang="en-US" sz="3200" dirty="0" smtClean="0"/>
              <a:t> Often ready-made tools do not exist, so you will have to create them yourself.</a:t>
            </a:r>
          </a:p>
          <a:p>
            <a:endParaRPr lang="en-US" sz="3200" dirty="0" smtClean="0"/>
          </a:p>
          <a:p>
            <a:endParaRPr lang="en-US" sz="3200" dirty="0"/>
          </a:p>
          <a:p>
            <a:r>
              <a:rPr lang="en-US" sz="3200" dirty="0" smtClean="0"/>
              <a:t>This will require programming knowledge</a:t>
            </a:r>
            <a:r>
              <a:rPr lang="mr-IN" sz="3200" dirty="0" smtClean="0"/>
              <a:t>…</a:t>
            </a:r>
            <a:endParaRPr lang="en-US" sz="3200" dirty="0" smtClean="0"/>
          </a:p>
        </p:txBody>
      </p:sp>
    </p:spTree>
    <p:extLst>
      <p:ext uri="{BB962C8B-B14F-4D97-AF65-F5344CB8AC3E}">
        <p14:creationId xmlns:p14="http://schemas.microsoft.com/office/powerpoint/2010/main" val="754217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5E25902-F116-9247-A89C-A471806AE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851" y="165102"/>
            <a:ext cx="7886700" cy="953876"/>
          </a:xfrm>
        </p:spPr>
        <p:txBody>
          <a:bodyPr>
            <a:normAutofit/>
          </a:bodyPr>
          <a:lstStyle/>
          <a:p>
            <a:r>
              <a:rPr lang="en-US" sz="3600" dirty="0" smtClean="0"/>
              <a:t>Next-generation sequencing</a:t>
            </a:r>
            <a:endParaRPr lang="en-US" sz="3600" dirty="0"/>
          </a:p>
        </p:txBody>
      </p:sp>
      <p:sp>
        <p:nvSpPr>
          <p:cNvPr id="6" name="Title 1">
            <a:extLst>
              <a:ext uri="{FF2B5EF4-FFF2-40B4-BE49-F238E27FC236}">
                <a16:creationId xmlns="" xmlns:a16="http://schemas.microsoft.com/office/drawing/2014/main" id="{2002F208-483E-464D-86F5-656B2E48094E}"/>
              </a:ext>
            </a:extLst>
          </p:cNvPr>
          <p:cNvSpPr txBox="1">
            <a:spLocks/>
          </p:cNvSpPr>
          <p:nvPr/>
        </p:nvSpPr>
        <p:spPr>
          <a:xfrm>
            <a:off x="533851" y="2257424"/>
            <a:ext cx="5181150" cy="31885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>
                <a:latin typeface="+mn-lt"/>
              </a:rPr>
              <a:t>Millions of sequences at $0.05 per million bases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latin typeface="+mn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>
                <a:latin typeface="+mn-lt"/>
              </a:rPr>
              <a:t>Can sequence entire genomes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latin typeface="+mn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>
                <a:latin typeface="+mn-lt"/>
              </a:rPr>
              <a:t>Whole-genome sequencing often too expensive for population-level (hundreds, thousands of individuals)</a:t>
            </a:r>
            <a:endParaRPr lang="en-US" sz="3200" dirty="0">
              <a:latin typeface="+mn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22531" t="35860" r="24124" b="33307"/>
          <a:stretch/>
        </p:blipFill>
        <p:spPr>
          <a:xfrm>
            <a:off x="5800723" y="1101249"/>
            <a:ext cx="2886075" cy="10572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9339" t="32018" r="7732" b="29166"/>
          <a:stretch/>
        </p:blipFill>
        <p:spPr>
          <a:xfrm>
            <a:off x="5679280" y="2262333"/>
            <a:ext cx="3128963" cy="10733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l="10470" t="35511" r="9375" b="35753"/>
          <a:stretch/>
        </p:blipFill>
        <p:spPr>
          <a:xfrm>
            <a:off x="5715001" y="3720156"/>
            <a:ext cx="3228974" cy="74902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96319" y="4676795"/>
            <a:ext cx="2811924" cy="1538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06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293688" y="348369"/>
            <a:ext cx="8686800" cy="7023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 smtClean="0"/>
              <a:t>A note on dealing with NGS data</a:t>
            </a:r>
            <a:endParaRPr lang="en-US" sz="4000" dirty="0"/>
          </a:p>
        </p:txBody>
      </p:sp>
      <p:sp>
        <p:nvSpPr>
          <p:cNvPr id="5" name="Rectangle 4"/>
          <p:cNvSpPr/>
          <p:nvPr/>
        </p:nvSpPr>
        <p:spPr>
          <a:xfrm>
            <a:off x="6329837" y="1126331"/>
            <a:ext cx="899638" cy="10739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662114" y="1262525"/>
            <a:ext cx="6367462" cy="7655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/>
              <a:t>If you want to be a </a:t>
            </a:r>
            <a:r>
              <a:rPr lang="en-US" sz="3200" dirty="0" err="1" smtClean="0"/>
              <a:t>bioinformatician</a:t>
            </a:r>
            <a:r>
              <a:rPr lang="mr-IN" sz="3200" dirty="0" smtClean="0"/>
              <a:t>…</a:t>
            </a:r>
            <a:endParaRPr lang="en-US" sz="3200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265" y="2737505"/>
            <a:ext cx="2133600" cy="268206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883386" y="2275840"/>
            <a:ext cx="20565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Learn Python</a:t>
            </a:r>
            <a:r>
              <a:rPr lang="mr-IN" sz="2400" dirty="0" smtClean="0"/>
              <a:t>…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1850" y="2931278"/>
            <a:ext cx="2577803" cy="2488295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917825" y="2275840"/>
            <a:ext cx="127977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Or Perl</a:t>
            </a:r>
            <a:r>
              <a:rPr lang="mr-IN" sz="2400" dirty="0" smtClean="0"/>
              <a:t>…</a:t>
            </a:r>
            <a:endParaRPr lang="en-US" sz="2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7545" y="2828492"/>
            <a:ext cx="1889965" cy="2591081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5943316" y="2257851"/>
            <a:ext cx="32006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Or some other language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21667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293688" y="348369"/>
            <a:ext cx="8686800" cy="7023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 smtClean="0"/>
              <a:t>Resources on campus to learn to program</a:t>
            </a:r>
            <a:endParaRPr lang="en-US" sz="4000" dirty="0"/>
          </a:p>
        </p:txBody>
      </p:sp>
      <p:sp>
        <p:nvSpPr>
          <p:cNvPr id="5" name="Rectangle 4"/>
          <p:cNvSpPr/>
          <p:nvPr/>
        </p:nvSpPr>
        <p:spPr>
          <a:xfrm>
            <a:off x="6329837" y="1126331"/>
            <a:ext cx="899638" cy="10739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547688" y="1510267"/>
            <a:ext cx="8178800" cy="7655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T</a:t>
            </a:r>
            <a:r>
              <a:rPr lang="en-US" sz="3200" dirty="0" smtClean="0"/>
              <a:t>hese courses are geared towards graduate students </a:t>
            </a:r>
            <a:r>
              <a:rPr lang="en-US" sz="3200" b="1" dirty="0" smtClean="0"/>
              <a:t>with no prior programming experience</a:t>
            </a: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547688" y="3130149"/>
            <a:ext cx="8178800" cy="7655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3200" b="1" dirty="0" smtClean="0"/>
              <a:t>BIOL 5153: </a:t>
            </a:r>
            <a:r>
              <a:rPr lang="de-DE" sz="3200" b="1" dirty="0" err="1" smtClean="0"/>
              <a:t>Programming</a:t>
            </a:r>
            <a:r>
              <a:rPr lang="de-DE" sz="3200" b="1" dirty="0" smtClean="0"/>
              <a:t> </a:t>
            </a:r>
            <a:r>
              <a:rPr lang="de-DE" sz="3200" b="1" dirty="0" err="1" smtClean="0"/>
              <a:t>for</a:t>
            </a:r>
            <a:r>
              <a:rPr lang="de-DE" sz="3200" b="1" dirty="0" smtClean="0"/>
              <a:t> </a:t>
            </a:r>
            <a:r>
              <a:rPr lang="de-DE" sz="3200" b="1" dirty="0" err="1" smtClean="0"/>
              <a:t>Biologists</a:t>
            </a:r>
            <a:endParaRPr lang="de-DE" sz="3200" b="1" dirty="0" smtClean="0"/>
          </a:p>
          <a:p>
            <a:r>
              <a:rPr lang="de-DE" sz="3200" dirty="0"/>
              <a:t>	</a:t>
            </a:r>
            <a:r>
              <a:rPr lang="de-DE" sz="3200" dirty="0" smtClean="0"/>
              <a:t>		Andy </a:t>
            </a:r>
            <a:r>
              <a:rPr lang="de-DE" sz="3200" dirty="0" err="1" smtClean="0"/>
              <a:t>Alverson</a:t>
            </a:r>
            <a:endParaRPr lang="de-DE" sz="3200" dirty="0" smtClean="0"/>
          </a:p>
          <a:p>
            <a:r>
              <a:rPr lang="de-DE" sz="3200" dirty="0"/>
              <a:t>	</a:t>
            </a:r>
            <a:r>
              <a:rPr lang="de-DE" sz="3200" dirty="0" smtClean="0"/>
              <a:t>		Next </a:t>
            </a:r>
            <a:r>
              <a:rPr lang="de-DE" sz="3200" dirty="0" err="1" smtClean="0"/>
              <a:t>offered</a:t>
            </a:r>
            <a:r>
              <a:rPr lang="de-DE" sz="3200" dirty="0" smtClean="0"/>
              <a:t>: </a:t>
            </a:r>
            <a:r>
              <a:rPr lang="de-DE" sz="3200" dirty="0" err="1" smtClean="0"/>
              <a:t>Probably</a:t>
            </a:r>
            <a:r>
              <a:rPr lang="de-DE" sz="3200" dirty="0" smtClean="0"/>
              <a:t> Spring 2019</a:t>
            </a:r>
            <a:endParaRPr lang="en-US" sz="3200" dirty="0" smtClean="0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547688" y="4901167"/>
            <a:ext cx="8178800" cy="7655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3200" b="1" dirty="0" smtClean="0"/>
              <a:t>CSCE 3213: Cluster Computing</a:t>
            </a:r>
          </a:p>
          <a:p>
            <a:r>
              <a:rPr lang="de-DE" sz="3200" dirty="0"/>
              <a:t>	</a:t>
            </a:r>
            <a:r>
              <a:rPr lang="de-DE" sz="3200" dirty="0" smtClean="0"/>
              <a:t>		Pawel </a:t>
            </a:r>
            <a:r>
              <a:rPr lang="de-DE" sz="3200" dirty="0" err="1" smtClean="0"/>
              <a:t>Wolinski</a:t>
            </a:r>
            <a:endParaRPr lang="de-DE" sz="3200" dirty="0"/>
          </a:p>
          <a:p>
            <a:r>
              <a:rPr lang="de-DE" sz="3200" dirty="0" smtClean="0"/>
              <a:t>			Next </a:t>
            </a:r>
            <a:r>
              <a:rPr lang="de-DE" sz="3200" dirty="0" err="1" smtClean="0"/>
              <a:t>offered</a:t>
            </a:r>
            <a:r>
              <a:rPr lang="de-DE" sz="3200" dirty="0" smtClean="0"/>
              <a:t>: </a:t>
            </a:r>
            <a:r>
              <a:rPr lang="de-DE" sz="3200" dirty="0" err="1" smtClean="0"/>
              <a:t>Probably</a:t>
            </a:r>
            <a:r>
              <a:rPr lang="de-DE" sz="3200" dirty="0" smtClean="0"/>
              <a:t> Spring 2019</a:t>
            </a:r>
            <a:endParaRPr lang="en-US" sz="3200" dirty="0" smtClean="0"/>
          </a:p>
        </p:txBody>
      </p:sp>
    </p:spTree>
    <p:extLst>
      <p:ext uri="{BB962C8B-B14F-4D97-AF65-F5344CB8AC3E}">
        <p14:creationId xmlns:p14="http://schemas.microsoft.com/office/powerpoint/2010/main" val="1977272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5E25902-F116-9247-A89C-A471806AE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851" y="165102"/>
            <a:ext cx="7886700" cy="953876"/>
          </a:xfrm>
        </p:spPr>
        <p:txBody>
          <a:bodyPr>
            <a:noAutofit/>
          </a:bodyPr>
          <a:lstStyle/>
          <a:p>
            <a:r>
              <a:rPr lang="en-US" sz="4000" dirty="0" smtClean="0"/>
              <a:t>Reduced-representation sequencing</a:t>
            </a:r>
            <a:endParaRPr lang="en-US" sz="4000" dirty="0"/>
          </a:p>
        </p:txBody>
      </p:sp>
      <p:sp>
        <p:nvSpPr>
          <p:cNvPr id="6" name="Title 1">
            <a:extLst>
              <a:ext uri="{FF2B5EF4-FFF2-40B4-BE49-F238E27FC236}">
                <a16:creationId xmlns="" xmlns:a16="http://schemas.microsoft.com/office/drawing/2014/main" id="{2002F208-483E-464D-86F5-656B2E48094E}"/>
              </a:ext>
            </a:extLst>
          </p:cNvPr>
          <p:cNvSpPr txBox="1">
            <a:spLocks/>
          </p:cNvSpPr>
          <p:nvPr/>
        </p:nvSpPr>
        <p:spPr>
          <a:xfrm>
            <a:off x="285750" y="1385888"/>
            <a:ext cx="8401050" cy="471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 smtClean="0">
                <a:latin typeface="+mn-lt"/>
              </a:rPr>
              <a:t>To be useful at the population-level, need to reduce the genome consistently across individuals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600" dirty="0">
              <a:latin typeface="+mn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 smtClean="0">
                <a:latin typeface="+mn-lt"/>
              </a:rPr>
              <a:t>Most common methods:</a:t>
            </a:r>
            <a:endParaRPr lang="en-US" sz="3600" dirty="0">
              <a:latin typeface="+mn-lt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 smtClean="0"/>
              <a:t>Restriction-site Associated DNA sequencing (</a:t>
            </a:r>
            <a:r>
              <a:rPr lang="en-US" sz="3200" dirty="0" err="1" smtClean="0"/>
              <a:t>RADseq</a:t>
            </a:r>
            <a:r>
              <a:rPr lang="en-US" sz="3200" dirty="0" smtClean="0"/>
              <a:t>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 smtClean="0"/>
              <a:t>Targeted enrichment methods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404990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825" y="373562"/>
            <a:ext cx="7319963" cy="576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28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683" y="369332"/>
            <a:ext cx="4064000" cy="61722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855197" y="26432"/>
            <a:ext cx="9829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RAD-</a:t>
            </a:r>
            <a:r>
              <a:rPr lang="en-US" dirty="0" err="1" smtClean="0"/>
              <a:t>seq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4817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683" y="369332"/>
            <a:ext cx="4064000" cy="61722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855197" y="26432"/>
            <a:ext cx="9829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RAD-</a:t>
            </a:r>
            <a:r>
              <a:rPr lang="en-US" dirty="0" err="1" smtClean="0"/>
              <a:t>seq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3450" y="369332"/>
            <a:ext cx="3771900" cy="61468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456942" y="26432"/>
            <a:ext cx="21359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/>
              <a:t>Targeted Enrichment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1677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8789" y="1063303"/>
            <a:ext cx="7886700" cy="994172"/>
          </a:xfrm>
        </p:spPr>
        <p:txBody>
          <a:bodyPr/>
          <a:lstStyle/>
          <a:p>
            <a:r>
              <a:rPr lang="en-US" sz="2700" dirty="0"/>
              <a:t>1. Digest genomic DNA with paired restriction enzymes</a:t>
            </a:r>
          </a:p>
        </p:txBody>
      </p:sp>
      <p:pic>
        <p:nvPicPr>
          <p:cNvPr id="3" name="Picture 2" descr="ddRAD_summary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5577" y="2017216"/>
            <a:ext cx="5214884" cy="3764177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709669" y="69131"/>
            <a:ext cx="7886700" cy="7023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 smtClean="0"/>
              <a:t>Double-digest </a:t>
            </a:r>
            <a:r>
              <a:rPr lang="en-US" sz="3200" dirty="0" err="1" smtClean="0"/>
              <a:t>RADseq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393107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5577" y="933571"/>
            <a:ext cx="5024430" cy="994172"/>
          </a:xfrm>
        </p:spPr>
        <p:txBody>
          <a:bodyPr/>
          <a:lstStyle/>
          <a:p>
            <a:r>
              <a:rPr lang="en-US" sz="2700" dirty="0"/>
              <a:t>2. Ligation of barcoded adaptors</a:t>
            </a:r>
          </a:p>
        </p:txBody>
      </p:sp>
      <p:pic>
        <p:nvPicPr>
          <p:cNvPr id="3" name="Picture 2" descr="Ligatio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419" y="3131387"/>
            <a:ext cx="8388718" cy="1592901"/>
          </a:xfrm>
          <a:prstGeom prst="rect">
            <a:avLst/>
          </a:prstGeom>
        </p:spPr>
      </p:pic>
      <p:pic>
        <p:nvPicPr>
          <p:cNvPr id="5" name="Picture 4" descr="ddRAD_summary.png"/>
          <p:cNvPicPr>
            <a:picLocks noChangeAspect="1"/>
          </p:cNvPicPr>
          <p:nvPr/>
        </p:nvPicPr>
        <p:blipFill>
          <a:blip r:embed="rId4"/>
          <a:srcRect l="44005" t="59142" r="45160" b="26456"/>
          <a:stretch>
            <a:fillRect/>
          </a:stretch>
        </p:blipFill>
        <p:spPr>
          <a:xfrm>
            <a:off x="4121677" y="2925341"/>
            <a:ext cx="565010" cy="542103"/>
          </a:xfrm>
          <a:prstGeom prst="rect">
            <a:avLst/>
          </a:prstGeom>
        </p:spPr>
      </p:pic>
      <p:pic>
        <p:nvPicPr>
          <p:cNvPr id="6" name="Picture 5" descr="ddRAD_summary.png"/>
          <p:cNvPicPr>
            <a:picLocks noChangeAspect="1"/>
          </p:cNvPicPr>
          <p:nvPr/>
        </p:nvPicPr>
        <p:blipFill>
          <a:blip r:embed="rId4"/>
          <a:srcRect l="9794" t="71923" r="11729" b="12459"/>
          <a:stretch>
            <a:fillRect/>
          </a:stretch>
        </p:blipFill>
        <p:spPr>
          <a:xfrm>
            <a:off x="2381417" y="2284312"/>
            <a:ext cx="4092501" cy="587915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5007073" y="4917113"/>
            <a:ext cx="3734738" cy="49887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/>
              <a:t>Barcoded samples can then be pooled</a:t>
            </a:r>
            <a:endParaRPr lang="en-US" sz="2700" dirty="0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709669" y="69131"/>
            <a:ext cx="7886700" cy="7023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 smtClean="0"/>
              <a:t>Double-digest </a:t>
            </a:r>
            <a:r>
              <a:rPr lang="en-US" sz="3200" dirty="0" err="1" smtClean="0"/>
              <a:t>RADseq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246701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5716</TotalTime>
  <Words>564</Words>
  <Application>Microsoft Macintosh PowerPoint</Application>
  <PresentationFormat>On-screen Show (4:3)</PresentationFormat>
  <Paragraphs>119</Paragraphs>
  <Slides>31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6" baseType="lpstr">
      <vt:lpstr>Calibri</vt:lpstr>
      <vt:lpstr>Calibri Light</vt:lpstr>
      <vt:lpstr>Mangal</vt:lpstr>
      <vt:lpstr>Arial</vt:lpstr>
      <vt:lpstr>Office Theme</vt:lpstr>
      <vt:lpstr>Lab 12: Introduction to RADseq data</vt:lpstr>
      <vt:lpstr>outline</vt:lpstr>
      <vt:lpstr>Next-generation sequencing</vt:lpstr>
      <vt:lpstr>Reduced-representation sequencing</vt:lpstr>
      <vt:lpstr>PowerPoint Presentation</vt:lpstr>
      <vt:lpstr>PowerPoint Presentation</vt:lpstr>
      <vt:lpstr>PowerPoint Presentation</vt:lpstr>
      <vt:lpstr>1. Digest genomic DNA with paired restriction enzymes</vt:lpstr>
      <vt:lpstr>2. Ligation of barcoded adaptors</vt:lpstr>
      <vt:lpstr>3. Size selection of digested fragments</vt:lpstr>
      <vt:lpstr>3. Size selection of digested fragments</vt:lpstr>
      <vt:lpstr>3. Size selection of digested fragments</vt:lpstr>
      <vt:lpstr>4. Adaptor extension by PCR</vt:lpstr>
      <vt:lpstr>Final library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15.0025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Lab Introduction</dc:title>
  <dc:creator>Steve</dc:creator>
  <cp:lastModifiedBy>Tyler Chafin</cp:lastModifiedBy>
  <cp:revision>430</cp:revision>
  <cp:lastPrinted>2014-01-15T01:50:06Z</cp:lastPrinted>
  <dcterms:created xsi:type="dcterms:W3CDTF">2006-08-16T00:00:00Z</dcterms:created>
  <dcterms:modified xsi:type="dcterms:W3CDTF">2018-04-09T22:56:19Z</dcterms:modified>
</cp:coreProperties>
</file>